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0693400" cy="7575550"/>
  <p:notesSz cx="10693400" cy="75755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500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8420"/>
            <a:ext cx="9094788" cy="1590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42308"/>
            <a:ext cx="7489825" cy="1893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1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1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42376"/>
            <a:ext cx="4654391" cy="4999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42376"/>
            <a:ext cx="4654391" cy="4999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21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5133" y="2246121"/>
            <a:ext cx="6269482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211F1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42376"/>
            <a:ext cx="9629775" cy="4999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45261"/>
            <a:ext cx="3423920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45261"/>
            <a:ext cx="2460942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45261"/>
            <a:ext cx="2460942" cy="378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transparencia.tmb.cat/documents/525003/542497/Taula+salarial+conveni+PSM+2020/3c9f40b2-a6a3-4509-811a-25a314a4c5e9" TargetMode="External"/><Relationship Id="rId3" Type="http://schemas.openxmlformats.org/officeDocument/2006/relationships/hyperlink" Target="https://transparencia.tmb.cat/documents/525003/542497/Taula+salarial+Conveni+2021+FMB.xlsx/276d830f-039b-4673-a7b2-79ac3b7af42d" TargetMode="External"/><Relationship Id="rId7" Type="http://schemas.openxmlformats.org/officeDocument/2006/relationships/hyperlink" Target="https://transparencia.tmb.cat/documents/525003/542497/Taula+salarial_2019+PSM.pdf/031b5356-d1ef-4039-9718-99b7279a5a14" TargetMode="External"/><Relationship Id="rId2" Type="http://schemas.openxmlformats.org/officeDocument/2006/relationships/hyperlink" Target="https://transparencia.tmb.cat/documents/525003/542497/Taula+salarial+Conveni_2019+FMB.xlsx/90820a55-6d8c-451e-9eee-f69e12b8e91c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transparencia.tmb.cat/documents/525003/542497/Taula+salarial+Conveni+2021+TB.xlsx/fd1e430b-511e-4f49-ad27-c65b819a1f46" TargetMode="External"/><Relationship Id="rId5" Type="http://schemas.openxmlformats.org/officeDocument/2006/relationships/hyperlink" Target="https://transparencia.tmb.cat/documents/525003/542497/Taula+salarial+Conveni_2019+TB.xlsx/6501c90f-1520-4d5d-b792-d97afa194c94" TargetMode="External"/><Relationship Id="rId10" Type="http://schemas.openxmlformats.org/officeDocument/2006/relationships/hyperlink" Target="https://transparencia.tmb.cat/documents/525003/542497/Taula+salarial+conveni+PSM+2022/8e4fe02e-2d0e-4993-abcd-4e203617d7cb" TargetMode="External"/><Relationship Id="rId4" Type="http://schemas.openxmlformats.org/officeDocument/2006/relationships/hyperlink" Target="https://transparencia.tmb.cat/documents/525003/542497/Taula+salarial+conveni+FMB+2022/f62175f0-f4e2-4469-b74f-bad7c97b931e" TargetMode="External"/><Relationship Id="rId9" Type="http://schemas.openxmlformats.org/officeDocument/2006/relationships/hyperlink" Target="https://transparencia.tmb.cat/documents/525003/542497/Taula+salarial+conveni+PSM+2021/6a80aa07-835a-45c4-bb60-c56a5dc40865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ransparencia.tmb.cat/documents/525003/542492/Relaci%C3%B3+salaris+i+B.+Socials+TMB+SL+resta+responsables+i+t%C3%A8cnics+2020/a0a189d2-3af2-4dc6-af0d-14b553ac4f4b" TargetMode="External"/><Relationship Id="rId3" Type="http://schemas.openxmlformats.org/officeDocument/2006/relationships/hyperlink" Target="https://transparencia.tmb.cat/documents/525003/542492/Relaci%C3%B3+salaris+i+B.+Socials+FMB+resta+directors%2C+responsables+i+t%C3%A8cnics+2021.xlsx/48d24989-a548-4732-8373-d978a7490e78" TargetMode="External"/><Relationship Id="rId7" Type="http://schemas.openxmlformats.org/officeDocument/2006/relationships/hyperlink" Target="https://transparencia.tmb.cat/documents/525003/542497/Relaci%C3%B3+Salaris+i+B.+Socials+TB+2022/23372497-631b-4943-8ce1-db2103d56845" TargetMode="External"/><Relationship Id="rId2" Type="http://schemas.openxmlformats.org/officeDocument/2006/relationships/hyperlink" Target="https://transparencia.tmb.cat/documents/525003/542492/Relaci%C3%B3+salaris+i+B.+Socials++FMB+resta+directors%2C+responsables+i+t%C3%A8cnics+2020/80804ea5-26b1-4521-9144-fcb81f5d542e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transparencia.tmb.cat/documents/525003/542492/Relaci%C3%B3+salaris+i+B.+Socials+TB+resta+directors%2C+responsables+i+t%C3%A8cnics+2021.xlsx/20e31b1f-bcb6-419b-80ed-8b02cee70520" TargetMode="External"/><Relationship Id="rId11" Type="http://schemas.openxmlformats.org/officeDocument/2006/relationships/hyperlink" Target="https://transparencia.tmb.cat/documents/525003/542497/Relaci%C3%B3+salaris+i+Beneficis+Socials+FUNDACIO+2022/8530e39b-1f01-45f6-8c02-32bc03a7dc2c" TargetMode="External"/><Relationship Id="rId5" Type="http://schemas.openxmlformats.org/officeDocument/2006/relationships/hyperlink" Target="https://transparencia.tmb.cat/documents/525003/542492/Relaci%C3%B3+salaris+i+B.+Socials+TB+resta+directors%2C+responsables+i+t%C3%A8cnics+2020/d11c3045-a835-4581-a134-bde88acae1cc" TargetMode="External"/><Relationship Id="rId10" Type="http://schemas.openxmlformats.org/officeDocument/2006/relationships/hyperlink" Target="https://transparencia.tmb.cat/documents/525003/542497/Relaci%C3%B3+salaris+i+Beneficis+Socials++TMB+SL/b65050b3-7008-4abd-9b0a-a707a4229a6f" TargetMode="External"/><Relationship Id="rId4" Type="http://schemas.openxmlformats.org/officeDocument/2006/relationships/hyperlink" Target="https://transparencia.tmb.cat/documents/525003/542497/Relaci%C3%B3+Salaris+i+Beneficis+Socials+FMB+2022/3e16940a-278e-4d32-832c-52a65b285004" TargetMode="External"/><Relationship Id="rId9" Type="http://schemas.openxmlformats.org/officeDocument/2006/relationships/hyperlink" Target="https://transparencia.tmb.cat/documents/525003/542492/Relaci%C3%B3+salaris+i+B.+Socials+TMB+SL+resta+responsables+i+t%C3%A8cnics+2021.xlsx/3afe1c57-51d1-4066-b791-851aef886aa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parencia.tmb.cat/documents/525003/542487/Retribuci%C3%B3+2022+membres+Comit%C3%A8+Direcci%C3%B3+TB/fd0c5f73-b213-4e54-a805-28bd3d3352a7" TargetMode="External"/><Relationship Id="rId2" Type="http://schemas.openxmlformats.org/officeDocument/2006/relationships/hyperlink" Target="https://transparencia.tmb.cat/documents/525003/542487/Retribuci%C3%B3+2022+membres+Comit%C3%A8+Direcci%C3%B3+FMB/fcd26ba5-429c-47ab-8927-edf998c00a14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5133" y="2246121"/>
            <a:ext cx="1855470" cy="103124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2700" marR="5080">
              <a:lnSpc>
                <a:spcPts val="3600"/>
              </a:lnSpc>
              <a:spcBef>
                <a:spcPts val="820"/>
              </a:spcBef>
            </a:pPr>
            <a:r>
              <a:rPr spc="-5" dirty="0"/>
              <a:t>Dades </a:t>
            </a:r>
            <a:r>
              <a:rPr dirty="0"/>
              <a:t> </a:t>
            </a:r>
            <a:r>
              <a:rPr spc="-5" dirty="0"/>
              <a:t>salarials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5133" y="3429126"/>
            <a:ext cx="1217042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1400" spc="20" dirty="0">
                <a:solidFill>
                  <a:srgbClr val="211F1F"/>
                </a:solidFill>
                <a:latin typeface="Arial MT"/>
                <a:cs typeface="Arial MT"/>
              </a:rPr>
              <a:t>Octubre </a:t>
            </a:r>
            <a:r>
              <a:rPr sz="1400" spc="35" dirty="0">
                <a:solidFill>
                  <a:srgbClr val="211F1F"/>
                </a:solidFill>
                <a:latin typeface="Arial MT"/>
                <a:cs typeface="Arial MT"/>
              </a:rPr>
              <a:t>202</a:t>
            </a:r>
            <a:r>
              <a:rPr lang="es-ES" sz="1400" spc="35" dirty="0">
                <a:solidFill>
                  <a:srgbClr val="211F1F"/>
                </a:solidFill>
                <a:latin typeface="Arial MT"/>
                <a:cs typeface="Arial MT"/>
              </a:rPr>
              <a:t>2</a:t>
            </a:r>
            <a:endParaRPr sz="14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6725" y="6546850"/>
            <a:ext cx="1695450" cy="6953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133" y="1866645"/>
            <a:ext cx="5934075" cy="50295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rgbClr val="221F1F"/>
                </a:solidFill>
                <a:latin typeface="Arial"/>
                <a:cs typeface="Arial"/>
              </a:rPr>
              <a:t>Dades</a:t>
            </a:r>
            <a:r>
              <a:rPr sz="1800" b="1" spc="-6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221F1F"/>
                </a:solidFill>
                <a:latin typeface="Arial"/>
                <a:cs typeface="Arial"/>
              </a:rPr>
              <a:t>salarials</a:t>
            </a:r>
            <a:endParaRPr sz="1800" dirty="0">
              <a:latin typeface="Arial"/>
              <a:cs typeface="Arial"/>
            </a:endParaRPr>
          </a:p>
          <a:p>
            <a:pPr marL="12700" marR="238125">
              <a:lnSpc>
                <a:spcPct val="100000"/>
              </a:lnSpc>
              <a:spcBef>
                <a:spcPts val="1515"/>
              </a:spcBef>
            </a:pPr>
            <a:r>
              <a:rPr sz="1000" spc="-5" dirty="0">
                <a:solidFill>
                  <a:srgbClr val="221F1F"/>
                </a:solidFill>
                <a:latin typeface="Arial MT"/>
                <a:cs typeface="Arial MT"/>
              </a:rPr>
              <a:t>A</a:t>
            </a:r>
            <a:r>
              <a:rPr sz="1000" spc="-4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continuació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s’adjunten</a:t>
            </a:r>
            <a:r>
              <a:rPr lang="ca-ES" sz="1000" spc="5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15" dirty="0">
                <a:solidFill>
                  <a:srgbClr val="221F1F"/>
                </a:solidFill>
                <a:latin typeface="Arial MT"/>
                <a:cs typeface="Arial MT"/>
              </a:rPr>
              <a:t>les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 taules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5" dirty="0">
                <a:solidFill>
                  <a:srgbClr val="221F1F"/>
                </a:solidFill>
                <a:latin typeface="Arial MT"/>
                <a:cs typeface="Arial MT"/>
              </a:rPr>
              <a:t>amb</a:t>
            </a:r>
            <a:r>
              <a:rPr lang="ca-ES" sz="1000" spc="-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la</a:t>
            </a:r>
            <a:r>
              <a:rPr lang="ca-ES"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relació</a:t>
            </a:r>
            <a:r>
              <a:rPr lang="ca-ES"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salaris</a:t>
            </a:r>
            <a:r>
              <a:rPr lang="ca-ES"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i</a:t>
            </a:r>
            <a:r>
              <a:rPr lang="ca-ES"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altres</a:t>
            </a:r>
            <a:r>
              <a:rPr lang="ca-ES"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5" dirty="0">
                <a:solidFill>
                  <a:srgbClr val="221F1F"/>
                </a:solidFill>
                <a:latin typeface="Arial MT"/>
                <a:cs typeface="Arial MT"/>
              </a:rPr>
              <a:t>conceptes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per</a:t>
            </a:r>
            <a:r>
              <a:rPr lang="ca-ES"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al</a:t>
            </a:r>
            <a:r>
              <a:rPr lang="ca-ES"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personal de</a:t>
            </a:r>
            <a:r>
              <a:rPr lang="ca-ES"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les </a:t>
            </a:r>
            <a:r>
              <a:rPr lang="ca-ES" sz="1000" spc="-26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5" dirty="0">
                <a:solidFill>
                  <a:srgbClr val="221F1F"/>
                </a:solidFill>
                <a:latin typeface="Arial MT"/>
                <a:cs typeface="Arial MT"/>
              </a:rPr>
              <a:t>diferents</a:t>
            </a:r>
            <a:r>
              <a:rPr lang="ca-ES" sz="1000" spc="-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5" dirty="0">
                <a:solidFill>
                  <a:srgbClr val="221F1F"/>
                </a:solidFill>
                <a:latin typeface="Arial MT"/>
                <a:cs typeface="Arial MT"/>
              </a:rPr>
              <a:t>societats</a:t>
            </a:r>
            <a:r>
              <a:rPr lang="ca-ES" sz="1000" spc="-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5" dirty="0">
                <a:solidFill>
                  <a:srgbClr val="221F1F"/>
                </a:solidFill>
                <a:latin typeface="Arial MT"/>
                <a:cs typeface="Arial MT"/>
              </a:rPr>
              <a:t> TMB.</a:t>
            </a:r>
            <a:endParaRPr lang="ca-ES"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ca-ES" sz="11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Ferrocarril</a:t>
            </a:r>
            <a:r>
              <a:rPr lang="ca-ES" sz="12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Metropolità</a:t>
            </a:r>
            <a:r>
              <a:rPr lang="ca-ES" sz="1200" b="1" spc="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lang="ca-ES" sz="1200" b="1" spc="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Barcelona, SA</a:t>
            </a:r>
            <a:endParaRPr lang="ca-ES" sz="1200" dirty="0">
              <a:latin typeface="Arial"/>
              <a:cs typeface="Arial"/>
            </a:endParaRPr>
          </a:p>
          <a:p>
            <a:pPr marL="12700" marR="402590">
              <a:lnSpc>
                <a:spcPct val="100000"/>
              </a:lnSpc>
              <a:spcBef>
                <a:spcPts val="105"/>
              </a:spcBef>
            </a:pP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En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el</a:t>
            </a:r>
            <a:r>
              <a:rPr lang="ca-ES" sz="1000" spc="-4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cas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-5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Ferrocarril</a:t>
            </a:r>
            <a:r>
              <a:rPr lang="ca-ES"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Metropolità</a:t>
            </a:r>
            <a:r>
              <a:rPr lang="ca-ES" sz="1000" spc="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Barcelona,</a:t>
            </a:r>
            <a:r>
              <a:rPr lang="ca-ES" sz="1000" spc="-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SA, les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dades</a:t>
            </a:r>
            <a:r>
              <a:rPr lang="ca-ES" sz="1000" spc="-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s’agrupen</a:t>
            </a:r>
            <a:r>
              <a:rPr lang="ca-ES" sz="1000" spc="-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per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categories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pel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que</a:t>
            </a:r>
            <a:r>
              <a:rPr lang="ca-ES" sz="1000" spc="-5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10" dirty="0">
                <a:solidFill>
                  <a:srgbClr val="221F1F"/>
                </a:solidFill>
                <a:latin typeface="Arial MT"/>
                <a:cs typeface="Arial MT"/>
              </a:rPr>
              <a:t>fa</a:t>
            </a:r>
            <a:r>
              <a:rPr lang="ca-ES" sz="1000" spc="-5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al </a:t>
            </a:r>
            <a:r>
              <a:rPr lang="ca-ES" sz="1000" spc="-26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personal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subjecte</a:t>
            </a:r>
            <a:r>
              <a:rPr lang="ca-ES" sz="1000" spc="-4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a</a:t>
            </a:r>
            <a:r>
              <a:rPr lang="ca-ES" sz="1000" spc="-5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conveni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col·lectiu</a:t>
            </a:r>
            <a:endParaRPr lang="ca-ES" sz="1000" dirty="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it-IT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Taula Salarial Conveni FMB 2019</a:t>
            </a:r>
            <a:endParaRPr lang="ca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T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au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ca-ES" sz="1000" u="sng" spc="-5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r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Con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v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en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ca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F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M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B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2021 </a:t>
            </a:r>
            <a:endParaRPr lang="ca-ES" sz="1000" u="sng" spc="-20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it-IT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Taula Salarial Conveni FMB 2022</a:t>
            </a:r>
            <a:endParaRPr lang="ca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endParaRPr lang="ca-ES"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211F1F"/>
              </a:buClr>
              <a:buFont typeface="Arial MT"/>
              <a:buChar char="-"/>
            </a:pPr>
            <a:endParaRPr lang="ca-ES" sz="15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lang="ca-ES" sz="1200" b="1" spc="-10" dirty="0">
                <a:solidFill>
                  <a:srgbClr val="221F1F"/>
                </a:solidFill>
                <a:latin typeface="Arial"/>
                <a:cs typeface="Arial"/>
              </a:rPr>
              <a:t>Transports</a:t>
            </a:r>
            <a:r>
              <a:rPr lang="ca-ES" sz="1200" b="1" spc="-3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lang="ca-ES" sz="1200" b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dirty="0">
                <a:solidFill>
                  <a:srgbClr val="221F1F"/>
                </a:solidFill>
                <a:latin typeface="Arial"/>
                <a:cs typeface="Arial"/>
              </a:rPr>
              <a:t>Barcelona,</a:t>
            </a:r>
            <a:r>
              <a:rPr lang="ca-ES" sz="1200" b="1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dirty="0">
                <a:solidFill>
                  <a:srgbClr val="221F1F"/>
                </a:solidFill>
                <a:latin typeface="Arial"/>
                <a:cs typeface="Arial"/>
              </a:rPr>
              <a:t>SA</a:t>
            </a:r>
            <a:endParaRPr lang="ca-ES"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En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el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cas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-4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Transports</a:t>
            </a:r>
            <a:r>
              <a:rPr lang="ca-ES" sz="1000" spc="-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-4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Barcelona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SA,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les</a:t>
            </a:r>
            <a:r>
              <a:rPr lang="ca-ES" sz="1000" spc="-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dades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s’agrupen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 per</a:t>
            </a:r>
            <a:r>
              <a:rPr lang="ca-ES" sz="1000" spc="24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nivells</a:t>
            </a:r>
            <a:r>
              <a:rPr lang="ca-ES"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salarials</a:t>
            </a:r>
            <a:r>
              <a:rPr lang="ca-ES"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5" dirty="0">
                <a:solidFill>
                  <a:srgbClr val="221F1F"/>
                </a:solidFill>
                <a:latin typeface="Arial MT"/>
                <a:cs typeface="Arial MT"/>
              </a:rPr>
              <a:t>i</a:t>
            </a:r>
            <a:r>
              <a:rPr lang="ca-ES" sz="1000" spc="-4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5" dirty="0">
                <a:solidFill>
                  <a:srgbClr val="221F1F"/>
                </a:solidFill>
                <a:latin typeface="Arial MT"/>
                <a:cs typeface="Arial MT"/>
              </a:rPr>
              <a:t>per llocs</a:t>
            </a:r>
            <a:r>
              <a:rPr lang="ca-ES"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2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lang="ca-ES" sz="1000" spc="-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ca-ES" sz="1000" spc="-30" dirty="0">
                <a:solidFill>
                  <a:srgbClr val="221F1F"/>
                </a:solidFill>
                <a:latin typeface="Arial MT"/>
                <a:cs typeface="Arial MT"/>
              </a:rPr>
              <a:t>treball.</a:t>
            </a:r>
            <a:endParaRPr lang="ca-ES" sz="1000" dirty="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it-IT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Taula Salarial Conveni TB 2019</a:t>
            </a:r>
            <a:endParaRPr lang="ca-ES" sz="1000" u="sng" spc="-1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600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Taula</a:t>
            </a:r>
            <a:r>
              <a:rPr lang="ca-ES" sz="1000" u="sng" spc="-5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Salarial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Conveni</a:t>
            </a:r>
            <a:r>
              <a:rPr lang="ca-ES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TB</a:t>
            </a:r>
            <a:r>
              <a:rPr lang="ca-ES" sz="1000" u="sng" spc="-5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2021</a:t>
            </a:r>
            <a:endParaRPr lang="ca-ES" sz="1000" u="sng" spc="-20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2065">
              <a:spcBef>
                <a:spcPts val="600"/>
              </a:spcBef>
              <a:buClr>
                <a:srgbClr val="211F1F"/>
              </a:buClr>
              <a:tabLst>
                <a:tab pos="184785" algn="l"/>
                <a:tab pos="185420" algn="l"/>
              </a:tabLst>
            </a:pPr>
            <a:endParaRPr lang="ca-ES" sz="1000" u="sng" spc="-20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11F1F"/>
              </a:buClr>
              <a:buFont typeface="Arial MT"/>
              <a:buChar char="-"/>
            </a:pPr>
            <a:endParaRPr lang="ca-ES" sz="15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Projectes</a:t>
            </a:r>
            <a:r>
              <a:rPr lang="ca-ES" sz="12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dirty="0">
                <a:solidFill>
                  <a:srgbClr val="221F1F"/>
                </a:solidFill>
                <a:latin typeface="Arial"/>
                <a:cs typeface="Arial"/>
              </a:rPr>
              <a:t>i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Serveis</a:t>
            </a:r>
            <a:r>
              <a:rPr lang="ca-ES" sz="1200" b="1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lang="ca-ES" sz="1200" b="1" spc="-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Mobilitat,</a:t>
            </a:r>
            <a:r>
              <a:rPr lang="ca-ES" sz="1200" b="1" spc="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ca-ES" sz="1200" b="1" spc="-5" dirty="0">
                <a:solidFill>
                  <a:srgbClr val="221F1F"/>
                </a:solidFill>
                <a:latin typeface="Arial"/>
                <a:cs typeface="Arial"/>
              </a:rPr>
              <a:t>SA</a:t>
            </a:r>
            <a:endParaRPr lang="ca-ES" sz="1200" dirty="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605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Taula Salarial PSM 2019</a:t>
            </a:r>
            <a:endParaRPr lang="ca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605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Taula Salarial PSM 2020</a:t>
            </a:r>
            <a:endParaRPr lang="ca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605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T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au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ca-ES" sz="1000" u="sng" spc="-5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r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PS</a:t>
            </a: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M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2021</a:t>
            </a:r>
            <a:endParaRPr lang="ca-ES" sz="1000" u="sng" spc="-20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605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Taula Salarial PSM 2022</a:t>
            </a:r>
            <a:endParaRPr lang="ca-ES" sz="10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65766" y="484123"/>
            <a:ext cx="18478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dirty="0">
                <a:solidFill>
                  <a:srgbClr val="221F1F"/>
                </a:solidFill>
                <a:latin typeface="Arial"/>
                <a:cs typeface="Arial"/>
              </a:rPr>
              <a:t>2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493" y="514603"/>
            <a:ext cx="4819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Dades </a:t>
            </a:r>
            <a:r>
              <a:rPr sz="900" b="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salar</a:t>
            </a:r>
            <a:r>
              <a:rPr sz="900" b="1" spc="-2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900" b="1" spc="-10" dirty="0">
                <a:solidFill>
                  <a:srgbClr val="211F1F"/>
                </a:solidFill>
                <a:latin typeface="Arial"/>
                <a:cs typeface="Arial"/>
              </a:rPr>
              <a:t>l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46300" y="1349375"/>
            <a:ext cx="6400800" cy="58298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5" dirty="0">
                <a:solidFill>
                  <a:srgbClr val="221F1F"/>
                </a:solidFill>
                <a:latin typeface="Arial"/>
                <a:cs typeface="Arial"/>
              </a:rPr>
              <a:t>Dades</a:t>
            </a:r>
            <a:r>
              <a:rPr sz="18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221F1F"/>
                </a:solidFill>
                <a:latin typeface="Arial"/>
                <a:cs typeface="Arial"/>
              </a:rPr>
              <a:t>salarials</a:t>
            </a:r>
            <a:r>
              <a:rPr sz="18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35" dirty="0" err="1">
                <a:solidFill>
                  <a:srgbClr val="221F1F"/>
                </a:solidFill>
                <a:latin typeface="Arial"/>
                <a:cs typeface="Arial"/>
              </a:rPr>
              <a:t>resta</a:t>
            </a:r>
            <a:r>
              <a:rPr sz="18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lang="es-ES" sz="18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lang="es-ES" sz="1800" b="1" spc="-20" dirty="0" err="1">
                <a:solidFill>
                  <a:srgbClr val="221F1F"/>
                </a:solidFill>
                <a:latin typeface="Arial"/>
                <a:cs typeface="Arial"/>
              </a:rPr>
              <a:t>directors</a:t>
            </a:r>
            <a:r>
              <a:rPr lang="es-ES" sz="1800" b="1" spc="-20" dirty="0">
                <a:solidFill>
                  <a:srgbClr val="221F1F"/>
                </a:solidFill>
                <a:latin typeface="Arial"/>
                <a:cs typeface="Arial"/>
              </a:rPr>
              <a:t>,</a:t>
            </a:r>
            <a:r>
              <a:rPr sz="1800" b="1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221F1F"/>
                </a:solidFill>
                <a:latin typeface="Arial"/>
                <a:cs typeface="Arial"/>
              </a:rPr>
              <a:t>responsables</a:t>
            </a:r>
            <a:r>
              <a:rPr sz="18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21F1F"/>
                </a:solidFill>
                <a:latin typeface="Arial"/>
                <a:cs typeface="Arial"/>
              </a:rPr>
              <a:t>i</a:t>
            </a:r>
            <a:r>
              <a:rPr sz="1800" b="1" spc="-5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800" b="1" spc="-40" dirty="0">
                <a:solidFill>
                  <a:srgbClr val="221F1F"/>
                </a:solidFill>
                <a:latin typeface="Arial"/>
                <a:cs typeface="Arial"/>
              </a:rPr>
              <a:t>tècnics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515"/>
              </a:spcBef>
            </a:pPr>
            <a:r>
              <a:rPr sz="1000" spc="-5" dirty="0">
                <a:solidFill>
                  <a:srgbClr val="221F1F"/>
                </a:solidFill>
                <a:latin typeface="Arial MT"/>
                <a:cs typeface="Arial MT"/>
              </a:rPr>
              <a:t>A</a:t>
            </a:r>
            <a:r>
              <a:rPr sz="1000" spc="-4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continuació </a:t>
            </a:r>
            <a:r>
              <a:rPr sz="1000" spc="-5" dirty="0">
                <a:solidFill>
                  <a:srgbClr val="221F1F"/>
                </a:solidFill>
                <a:latin typeface="Arial MT"/>
                <a:cs typeface="Arial MT"/>
              </a:rPr>
              <a:t>s’adjunten</a:t>
            </a:r>
            <a:r>
              <a:rPr sz="1000" spc="4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21F1F"/>
                </a:solidFill>
                <a:latin typeface="Arial MT"/>
                <a:cs typeface="Arial MT"/>
              </a:rPr>
              <a:t>les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Arial MT"/>
                <a:cs typeface="Arial MT"/>
              </a:rPr>
              <a:t>taules</a:t>
            </a:r>
            <a:r>
              <a:rPr sz="1000" spc="-3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amb</a:t>
            </a:r>
            <a:r>
              <a:rPr sz="1000" spc="-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la</a:t>
            </a:r>
            <a:r>
              <a:rPr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relació</a:t>
            </a:r>
            <a:r>
              <a:rPr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salaris</a:t>
            </a:r>
            <a:r>
              <a:rPr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llocs</a:t>
            </a:r>
            <a:r>
              <a:rPr sz="1000" spc="3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treball</a:t>
            </a:r>
            <a:r>
              <a:rPr sz="1000" spc="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de</a:t>
            </a:r>
            <a:r>
              <a:rPr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la</a:t>
            </a:r>
            <a:r>
              <a:rPr sz="1000" spc="2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5" dirty="0" err="1">
                <a:solidFill>
                  <a:srgbClr val="221F1F"/>
                </a:solidFill>
                <a:latin typeface="Arial MT"/>
                <a:cs typeface="Arial MT"/>
              </a:rPr>
              <a:t>resta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de</a:t>
            </a:r>
            <a:r>
              <a:rPr lang="es-ES"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lang="es-ES" sz="1000" dirty="0" err="1">
                <a:solidFill>
                  <a:srgbClr val="221F1F"/>
                </a:solidFill>
                <a:latin typeface="Arial MT"/>
                <a:cs typeface="Arial MT"/>
              </a:rPr>
              <a:t>directors</a:t>
            </a:r>
            <a:r>
              <a:rPr lang="es-ES" sz="1000" dirty="0">
                <a:solidFill>
                  <a:srgbClr val="221F1F"/>
                </a:solidFill>
                <a:latin typeface="Arial MT"/>
                <a:cs typeface="Arial MT"/>
              </a:rPr>
              <a:t>,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-26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responsables</a:t>
            </a:r>
            <a:r>
              <a:rPr sz="1000" spc="-3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21F1F"/>
                </a:solidFill>
                <a:latin typeface="Arial MT"/>
                <a:cs typeface="Arial MT"/>
              </a:rPr>
              <a:t>y</a:t>
            </a:r>
            <a:r>
              <a:rPr sz="1000" spc="2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tècnics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de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les</a:t>
            </a:r>
            <a:r>
              <a:rPr sz="1000" spc="15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diferents</a:t>
            </a:r>
            <a:r>
              <a:rPr sz="1000" spc="-10" dirty="0">
                <a:solidFill>
                  <a:srgbClr val="221F1F"/>
                </a:solidFill>
                <a:latin typeface="Arial MT"/>
                <a:cs typeface="Arial MT"/>
              </a:rPr>
              <a:t> 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societats</a:t>
            </a:r>
            <a:r>
              <a:rPr sz="1000" dirty="0">
                <a:solidFill>
                  <a:srgbClr val="221F1F"/>
                </a:solidFill>
                <a:latin typeface="Arial MT"/>
                <a:cs typeface="Arial MT"/>
              </a:rPr>
              <a:t> de</a:t>
            </a:r>
            <a:r>
              <a:rPr sz="1000" spc="5" dirty="0">
                <a:solidFill>
                  <a:srgbClr val="221F1F"/>
                </a:solidFill>
                <a:latin typeface="Arial MT"/>
                <a:cs typeface="Arial MT"/>
              </a:rPr>
              <a:t> TMB:</a:t>
            </a: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200" b="1" dirty="0">
                <a:solidFill>
                  <a:srgbClr val="221F1F"/>
                </a:solidFill>
                <a:latin typeface="Arial"/>
                <a:cs typeface="Arial"/>
              </a:rPr>
              <a:t>Ferrocarril</a:t>
            </a:r>
            <a:r>
              <a:rPr sz="1200" b="1" spc="-4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Metropolità</a:t>
            </a:r>
            <a:r>
              <a:rPr sz="1200" b="1" spc="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21F1F"/>
                </a:solidFill>
                <a:latin typeface="Arial"/>
                <a:cs typeface="Arial"/>
              </a:rPr>
              <a:t>Barcelona,</a:t>
            </a:r>
            <a:r>
              <a:rPr sz="1200" b="1" spc="-3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21F1F"/>
                </a:solidFill>
                <a:latin typeface="Arial"/>
                <a:cs typeface="Arial"/>
              </a:rPr>
              <a:t>SA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 dirty="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Re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ó</a:t>
            </a:r>
            <a:r>
              <a:rPr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r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s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B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ene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f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s</a:t>
            </a:r>
            <a:r>
              <a:rPr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o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i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l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s</a:t>
            </a:r>
            <a:r>
              <a:rPr lang="es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2020</a:t>
            </a:r>
            <a:endParaRPr lang="es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2065">
              <a:lnSpc>
                <a:spcPct val="100000"/>
              </a:lnSpc>
              <a:buClr>
                <a:srgbClr val="211F1F"/>
              </a:buClr>
              <a:tabLst>
                <a:tab pos="184785" algn="l"/>
                <a:tab pos="185420" algn="l"/>
              </a:tabLst>
            </a:pPr>
            <a:endParaRPr lang="es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B</a:t>
            </a:r>
            <a:r>
              <a:rPr lang="pt-BR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ene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f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c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2021</a:t>
            </a: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B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ene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f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4"/>
              </a:rPr>
              <a:t> 2022</a:t>
            </a:r>
            <a:endParaRPr lang="pt-BR" sz="1000" dirty="0"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endParaRPr lang="pt-BR" sz="1000" dirty="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endParaRPr sz="1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11F1F"/>
              </a:buClr>
              <a:buFont typeface="Arial MT"/>
              <a:buChar char="-"/>
            </a:pPr>
            <a:endParaRPr sz="11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221F1F"/>
                </a:solidFill>
                <a:latin typeface="Arial"/>
                <a:cs typeface="Arial"/>
              </a:rPr>
              <a:t>Transports</a:t>
            </a:r>
            <a:r>
              <a:rPr sz="1200" b="1" spc="-2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z="1200" b="1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Barcelona,</a:t>
            </a:r>
            <a:r>
              <a:rPr sz="1200" b="1" spc="-2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SA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 dirty="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Re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ó</a:t>
            </a:r>
            <a:r>
              <a:rPr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r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s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B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ene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f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s</a:t>
            </a:r>
            <a:r>
              <a:rPr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o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i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l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s</a:t>
            </a:r>
            <a:r>
              <a:rPr lang="es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5"/>
              </a:rPr>
              <a:t> 2020</a:t>
            </a:r>
            <a:endParaRPr lang="es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2065">
              <a:lnSpc>
                <a:spcPct val="100000"/>
              </a:lnSpc>
              <a:buClr>
                <a:srgbClr val="211F1F"/>
              </a:buClr>
              <a:tabLst>
                <a:tab pos="184785" algn="l"/>
                <a:tab pos="185420" algn="l"/>
              </a:tabLst>
            </a:pPr>
            <a:endParaRPr lang="es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B</a:t>
            </a:r>
            <a:r>
              <a:rPr lang="pt-BR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ene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f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c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6"/>
              </a:rPr>
              <a:t> 2021</a:t>
            </a: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B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ene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f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7"/>
              </a:rPr>
              <a:t> 2022</a:t>
            </a:r>
            <a:endParaRPr lang="pt-BR" sz="1000" dirty="0">
              <a:latin typeface="Arial MT"/>
              <a:cs typeface="Arial MT"/>
            </a:endParaRPr>
          </a:p>
          <a:p>
            <a:pPr marL="12065">
              <a:buClr>
                <a:srgbClr val="211F1F"/>
              </a:buClr>
              <a:tabLst>
                <a:tab pos="184785" algn="l"/>
                <a:tab pos="185420" algn="l"/>
              </a:tabLst>
            </a:pPr>
            <a:endParaRPr lang="pt-BR" sz="1000" dirty="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endParaRPr sz="10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200" b="1" spc="-10" dirty="0">
                <a:solidFill>
                  <a:srgbClr val="221F1F"/>
                </a:solidFill>
                <a:latin typeface="Arial"/>
                <a:cs typeface="Arial"/>
              </a:rPr>
              <a:t>Transports</a:t>
            </a:r>
            <a:r>
              <a:rPr sz="1200" b="1" spc="-15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Metropolitans</a:t>
            </a:r>
            <a:r>
              <a:rPr sz="1200" b="1" spc="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de</a:t>
            </a:r>
            <a:r>
              <a:rPr sz="1200" b="1" spc="1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Barcelona,</a:t>
            </a:r>
            <a:r>
              <a:rPr sz="1200" b="1" spc="-30" dirty="0">
                <a:solidFill>
                  <a:srgbClr val="221F1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221F1F"/>
                </a:solidFill>
                <a:latin typeface="Arial"/>
                <a:cs typeface="Arial"/>
              </a:rPr>
              <a:t>SL</a:t>
            </a:r>
            <a:endParaRPr sz="1200" dirty="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869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Re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ó</a:t>
            </a:r>
            <a:r>
              <a:rPr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 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l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a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r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s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 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B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ene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f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s</a:t>
            </a:r>
            <a:r>
              <a:rPr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 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S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o</a:t>
            </a:r>
            <a:r>
              <a:rPr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c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i</a:t>
            </a:r>
            <a:r>
              <a:rPr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a</a:t>
            </a:r>
            <a:r>
              <a:rPr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l</a:t>
            </a:r>
            <a:r>
              <a:rPr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s</a:t>
            </a:r>
            <a:r>
              <a:rPr lang="es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8"/>
              </a:rPr>
              <a:t> 2020</a:t>
            </a:r>
            <a:endParaRPr lang="es-ES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869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B</a:t>
            </a:r>
            <a:r>
              <a:rPr lang="pt-BR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ene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f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c</a:t>
            </a:r>
            <a:r>
              <a:rPr lang="pt-BR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9"/>
              </a:rPr>
              <a:t> 2021</a:t>
            </a: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84785" indent="-172720">
              <a:spcBef>
                <a:spcPts val="869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Re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ó</a:t>
            </a:r>
            <a:r>
              <a:rPr lang="pt-BR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 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l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a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r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s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 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B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ene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f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s</a:t>
            </a:r>
            <a:r>
              <a:rPr lang="pt-BR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 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S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o</a:t>
            </a:r>
            <a:r>
              <a:rPr lang="pt-BR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c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i</a:t>
            </a:r>
            <a:r>
              <a:rPr lang="pt-BR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a</a:t>
            </a:r>
            <a:r>
              <a:rPr lang="pt-BR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l</a:t>
            </a:r>
            <a:r>
              <a:rPr lang="pt-BR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0"/>
              </a:rPr>
              <a:t>s</a:t>
            </a:r>
            <a:r>
              <a:rPr lang="pt-BR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</a:rPr>
              <a:t> 2022</a:t>
            </a:r>
          </a:p>
          <a:p>
            <a:pPr marL="12065">
              <a:spcBef>
                <a:spcPts val="869"/>
              </a:spcBef>
              <a:buClr>
                <a:srgbClr val="211F1F"/>
              </a:buClr>
              <a:tabLst>
                <a:tab pos="184785" algn="l"/>
                <a:tab pos="185420" algn="l"/>
              </a:tabLst>
            </a:pPr>
            <a:endParaRPr lang="pt-BR" sz="1000" u="sng" spc="-5" dirty="0">
              <a:solidFill>
                <a:srgbClr val="1F5E9E"/>
              </a:solidFill>
              <a:uFill>
                <a:solidFill>
                  <a:srgbClr val="1F5E9E"/>
                </a:solidFill>
              </a:uFill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lang="es-ES" sz="1200" b="1" spc="-10" dirty="0">
                <a:solidFill>
                  <a:srgbClr val="221F1F"/>
                </a:solidFill>
                <a:latin typeface="Arial"/>
                <a:cs typeface="Arial"/>
              </a:rPr>
              <a:t>Fundació TMB</a:t>
            </a:r>
            <a:endParaRPr lang="es-ES" sz="1200" dirty="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869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Re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l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a</a:t>
            </a:r>
            <a:r>
              <a:rPr lang="es-ES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c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ó</a:t>
            </a:r>
            <a:r>
              <a:rPr lang="es-ES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 </a:t>
            </a:r>
            <a:r>
              <a:rPr lang="es-ES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s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a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l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a</a:t>
            </a:r>
            <a:r>
              <a:rPr lang="es-ES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r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s</a:t>
            </a:r>
            <a:r>
              <a:rPr lang="es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 </a:t>
            </a:r>
            <a:r>
              <a:rPr lang="es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 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B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ene</a:t>
            </a:r>
            <a:r>
              <a:rPr lang="es-ES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f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c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s</a:t>
            </a:r>
            <a:r>
              <a:rPr lang="es-ES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 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S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o</a:t>
            </a:r>
            <a:r>
              <a:rPr lang="es-ES" sz="1000" u="sng" spc="-1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c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i</a:t>
            </a:r>
            <a:r>
              <a:rPr lang="es-ES" sz="1000" u="sng" spc="-20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a</a:t>
            </a:r>
            <a:r>
              <a:rPr lang="es-ES" sz="1000" u="sng" spc="-2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l</a:t>
            </a:r>
            <a:r>
              <a:rPr lang="es-ES" sz="1000" u="sng" spc="-5" dirty="0" err="1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s</a:t>
            </a:r>
            <a:r>
              <a:rPr lang="es-ES" sz="1000" u="sng" spc="-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11"/>
              </a:rPr>
              <a:t> 2022</a:t>
            </a:r>
            <a:endParaRPr sz="10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65766" y="484123"/>
            <a:ext cx="18478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dirty="0">
                <a:solidFill>
                  <a:srgbClr val="221F1F"/>
                </a:solidFill>
                <a:latin typeface="Arial"/>
                <a:cs typeface="Arial"/>
              </a:rPr>
              <a:t>3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493" y="514603"/>
            <a:ext cx="4819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Dades </a:t>
            </a:r>
            <a:r>
              <a:rPr sz="900" b="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salar</a:t>
            </a:r>
            <a:r>
              <a:rPr sz="900" b="1" spc="-2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900" b="1" spc="-10" dirty="0">
                <a:solidFill>
                  <a:srgbClr val="211F1F"/>
                </a:solidFill>
                <a:latin typeface="Arial"/>
                <a:cs typeface="Arial"/>
              </a:rPr>
              <a:t>l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66781" y="475233"/>
            <a:ext cx="18478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dirty="0">
                <a:solidFill>
                  <a:srgbClr val="211F1F"/>
                </a:solidFill>
                <a:latin typeface="Arial"/>
                <a:cs typeface="Arial"/>
              </a:rPr>
              <a:t>4</a:t>
            </a:r>
            <a:endParaRPr sz="2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5133" y="1866645"/>
            <a:ext cx="4959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Dades</a:t>
            </a:r>
            <a:r>
              <a:rPr sz="18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salarials</a:t>
            </a:r>
            <a:r>
              <a:rPr sz="1800" b="1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15" dirty="0">
                <a:solidFill>
                  <a:srgbClr val="211F1F"/>
                </a:solidFill>
                <a:latin typeface="Arial"/>
                <a:cs typeface="Arial"/>
              </a:rPr>
              <a:t>dels</a:t>
            </a:r>
            <a:r>
              <a:rPr sz="18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càrrecs</a:t>
            </a:r>
            <a:r>
              <a:rPr sz="1800" b="1" spc="-15" dirty="0">
                <a:solidFill>
                  <a:srgbClr val="211F1F"/>
                </a:solidFill>
                <a:latin typeface="Arial"/>
                <a:cs typeface="Arial"/>
              </a:rPr>
              <a:t> directius</a:t>
            </a:r>
            <a:r>
              <a:rPr sz="1800" b="1" spc="-6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800" b="1" spc="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10" dirty="0">
                <a:solidFill>
                  <a:srgbClr val="211F1F"/>
                </a:solidFill>
                <a:latin typeface="Arial"/>
                <a:cs typeface="Arial"/>
              </a:rPr>
              <a:t>TMB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2500" y="2568575"/>
            <a:ext cx="6172200" cy="116698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Retribucions</a:t>
            </a:r>
            <a:r>
              <a:rPr sz="10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dels</a:t>
            </a:r>
            <a:r>
              <a:rPr sz="1000" b="1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membres</a:t>
            </a:r>
            <a:r>
              <a:rPr sz="1000" b="1" spc="-4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del</a:t>
            </a:r>
            <a:r>
              <a:rPr sz="1000" b="1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Comitè</a:t>
            </a:r>
            <a:r>
              <a:rPr sz="1000" b="1" spc="-4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Direcció</a:t>
            </a:r>
            <a:r>
              <a:rPr sz="10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11F1F"/>
                </a:solidFill>
                <a:latin typeface="Arial"/>
                <a:cs typeface="Arial"/>
              </a:rPr>
              <a:t>TMB</a:t>
            </a:r>
            <a:endParaRPr sz="1000" dirty="0">
              <a:latin typeface="Arial"/>
              <a:cs typeface="Arial"/>
            </a:endParaRPr>
          </a:p>
          <a:p>
            <a:pPr marL="184785" indent="-172720">
              <a:spcBef>
                <a:spcPts val="600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Retribució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membres</a:t>
            </a:r>
            <a:r>
              <a:rPr lang="ca-ES" sz="1000" u="sng" spc="-6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del</a:t>
            </a:r>
            <a:r>
              <a:rPr lang="ca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Comitè</a:t>
            </a:r>
            <a:r>
              <a:rPr lang="ca-ES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de</a:t>
            </a:r>
            <a:r>
              <a:rPr lang="ca-ES" sz="1000" u="sng" spc="-3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Direcció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 TMB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(empresa Ferrocarril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Metropolità</a:t>
            </a:r>
            <a:r>
              <a:rPr lang="ca-ES" sz="1000" u="sng" spc="-4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1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de</a:t>
            </a:r>
            <a:r>
              <a:rPr lang="ca-ES" sz="1000" u="sng" spc="-2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2"/>
              </a:rPr>
              <a:t>Barcelona)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</a:rPr>
              <a:t> . Any 2022</a:t>
            </a:r>
            <a:endParaRPr lang="ca-ES" sz="1000" dirty="0">
              <a:latin typeface="Arial MT"/>
              <a:cs typeface="Arial MT"/>
            </a:endParaRP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endParaRPr lang="ca-ES" sz="1000" dirty="0">
              <a:latin typeface="Arial MT"/>
              <a:cs typeface="Arial MT"/>
            </a:endParaRPr>
          </a:p>
          <a:p>
            <a:pPr marL="184785" indent="-172720">
              <a:spcBef>
                <a:spcPts val="600"/>
              </a:spcBef>
              <a:buClr>
                <a:srgbClr val="211F1F"/>
              </a:buClr>
              <a:buFontTx/>
              <a:buChar char="-"/>
              <a:tabLst>
                <a:tab pos="184785" algn="l"/>
                <a:tab pos="185420" algn="l"/>
              </a:tabLst>
            </a:pP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Retribució</a:t>
            </a:r>
            <a:r>
              <a:rPr lang="ca-ES" sz="1000" u="sng" spc="-5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membres</a:t>
            </a:r>
            <a:r>
              <a:rPr lang="ca-ES" sz="1000" u="sng" spc="-6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del</a:t>
            </a:r>
            <a:r>
              <a:rPr lang="ca-ES" sz="1000" u="sng" spc="-4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Comitè</a:t>
            </a:r>
            <a:r>
              <a:rPr lang="ca-ES" sz="1000" u="sng" spc="-5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de</a:t>
            </a:r>
            <a:r>
              <a:rPr lang="ca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Direcció</a:t>
            </a:r>
            <a:r>
              <a:rPr lang="ca-ES" sz="1000" u="sng" spc="-3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 TMB </a:t>
            </a:r>
            <a:r>
              <a:rPr lang="ca-ES" sz="1000" u="sng" spc="-1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(empresa Transports</a:t>
            </a:r>
            <a:r>
              <a:rPr lang="ca-ES" sz="1000" u="sng" spc="-65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1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de</a:t>
            </a:r>
            <a:r>
              <a:rPr lang="ca-ES" sz="1000" u="sng" spc="-3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 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  <a:hlinkClick r:id="rId3"/>
              </a:rPr>
              <a:t>Barcelona)</a:t>
            </a:r>
            <a:r>
              <a:rPr lang="ca-ES" sz="1000" u="sng" spc="-20" dirty="0">
                <a:solidFill>
                  <a:srgbClr val="1F5E9E"/>
                </a:solidFill>
                <a:uFill>
                  <a:solidFill>
                    <a:srgbClr val="1F5E9E"/>
                  </a:solidFill>
                </a:uFill>
                <a:latin typeface="Arial MT"/>
                <a:cs typeface="Arial MT"/>
              </a:rPr>
              <a:t>. Any 2022</a:t>
            </a:r>
          </a:p>
          <a:p>
            <a:pPr marL="184785" indent="-172720">
              <a:lnSpc>
                <a:spcPct val="100000"/>
              </a:lnSpc>
              <a:spcBef>
                <a:spcPts val="600"/>
              </a:spcBef>
              <a:buClr>
                <a:srgbClr val="211F1F"/>
              </a:buClr>
              <a:buChar char="-"/>
              <a:tabLst>
                <a:tab pos="184785" algn="l"/>
                <a:tab pos="185420" algn="l"/>
              </a:tabLst>
            </a:pPr>
            <a:endParaRPr lang="ca-ES" sz="10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15133" y="3940175"/>
            <a:ext cx="5094605" cy="4826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Retribució</a:t>
            </a:r>
            <a:r>
              <a:rPr sz="10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dels</a:t>
            </a:r>
            <a:r>
              <a:rPr sz="10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membres</a:t>
            </a:r>
            <a:r>
              <a:rPr sz="10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del</a:t>
            </a:r>
            <a:r>
              <a:rPr sz="10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Patronat</a:t>
            </a:r>
            <a:r>
              <a:rPr sz="1000" b="1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la</a:t>
            </a:r>
            <a:r>
              <a:rPr sz="10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Fundació</a:t>
            </a:r>
            <a:r>
              <a:rPr sz="1000" b="1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15" dirty="0">
                <a:solidFill>
                  <a:srgbClr val="211F1F"/>
                </a:solidFill>
                <a:latin typeface="Arial"/>
                <a:cs typeface="Arial"/>
              </a:rPr>
              <a:t>TMB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000" spc="-25" dirty="0">
                <a:solidFill>
                  <a:srgbClr val="211F1F"/>
                </a:solidFill>
                <a:latin typeface="Arial MT"/>
                <a:cs typeface="Arial MT"/>
              </a:rPr>
              <a:t>Els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dirty="0">
                <a:solidFill>
                  <a:srgbClr val="211F1F"/>
                </a:solidFill>
                <a:latin typeface="Arial MT"/>
                <a:cs typeface="Arial MT"/>
              </a:rPr>
              <a:t>membres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del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Patronat</a:t>
            </a:r>
            <a:r>
              <a:rPr sz="1000" spc="-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de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la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Fundació</a:t>
            </a:r>
            <a:r>
              <a:rPr sz="1000" spc="-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no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cobren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cap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retribució</a:t>
            </a:r>
            <a:r>
              <a:rPr sz="1000" spc="-5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per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exercir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el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 seu</a:t>
            </a:r>
            <a:r>
              <a:rPr sz="1000" spc="-3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càrrec.</a:t>
            </a:r>
            <a:endParaRPr sz="1000" dirty="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15133" y="4862804"/>
            <a:ext cx="5108575" cy="558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Retribució</a:t>
            </a:r>
            <a:r>
              <a:rPr sz="10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2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l’administrador</a:t>
            </a:r>
            <a:r>
              <a:rPr sz="1000" b="1" spc="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únic</a:t>
            </a:r>
            <a:r>
              <a:rPr sz="10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Projectes</a:t>
            </a:r>
            <a:r>
              <a:rPr sz="1000" b="1" spc="-5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000" b="1" spc="-1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Serveis</a:t>
            </a:r>
            <a:r>
              <a:rPr sz="1000" b="1" spc="-7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11F1F"/>
                </a:solidFill>
                <a:latin typeface="Arial"/>
                <a:cs typeface="Arial"/>
              </a:rPr>
              <a:t>Mobilitat,</a:t>
            </a:r>
            <a:r>
              <a:rPr sz="1000" b="1" spc="-2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45" dirty="0">
                <a:solidFill>
                  <a:srgbClr val="211F1F"/>
                </a:solidFill>
                <a:latin typeface="Arial"/>
                <a:cs typeface="Arial"/>
              </a:rPr>
              <a:t>SA,</a:t>
            </a:r>
            <a:r>
              <a:rPr sz="1000" b="1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1000" b="1" spc="-15" dirty="0">
                <a:solidFill>
                  <a:srgbClr val="211F1F"/>
                </a:solidFill>
                <a:latin typeface="Arial"/>
                <a:cs typeface="Arial"/>
              </a:rPr>
              <a:t> Transports </a:t>
            </a:r>
            <a:r>
              <a:rPr sz="1000" b="1" spc="-2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Metropolitans</a:t>
            </a:r>
            <a:r>
              <a:rPr sz="1000" b="1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de</a:t>
            </a:r>
            <a:r>
              <a:rPr sz="1000" b="1" spc="-3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11F1F"/>
                </a:solidFill>
                <a:latin typeface="Arial"/>
                <a:cs typeface="Arial"/>
              </a:rPr>
              <a:t>Barcelona,</a:t>
            </a:r>
            <a:r>
              <a:rPr sz="1000" b="1" spc="-9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000" b="1" spc="-50" dirty="0">
                <a:solidFill>
                  <a:srgbClr val="211F1F"/>
                </a:solidFill>
                <a:latin typeface="Arial"/>
                <a:cs typeface="Arial"/>
              </a:rPr>
              <a:t>SL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L’administrador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únic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 d’aquestes societats</a:t>
            </a:r>
            <a:r>
              <a:rPr sz="1000" spc="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no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rep</a:t>
            </a:r>
            <a:r>
              <a:rPr sz="1000" spc="-2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cap</a:t>
            </a:r>
            <a:r>
              <a:rPr sz="100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retribució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per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exercir</a:t>
            </a:r>
            <a:r>
              <a:rPr sz="1000" spc="-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aquest</a:t>
            </a:r>
            <a:r>
              <a:rPr sz="1000" spc="22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càrrec.</a:t>
            </a:r>
            <a:endParaRPr sz="1000" dirty="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0493" y="514603"/>
            <a:ext cx="4819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Dades </a:t>
            </a:r>
            <a:r>
              <a:rPr sz="900" b="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salar</a:t>
            </a:r>
            <a:r>
              <a:rPr sz="900" b="1" spc="-2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900" b="1" spc="-10" dirty="0">
                <a:solidFill>
                  <a:srgbClr val="211F1F"/>
                </a:solidFill>
                <a:latin typeface="Arial"/>
                <a:cs typeface="Arial"/>
              </a:rPr>
              <a:t>l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133" y="1866645"/>
            <a:ext cx="5180965" cy="785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Consells</a:t>
            </a:r>
            <a:r>
              <a:rPr sz="1800" b="1" spc="-6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211F1F"/>
                </a:solidFill>
                <a:latin typeface="Arial"/>
                <a:cs typeface="Arial"/>
              </a:rPr>
              <a:t>d’administració</a:t>
            </a:r>
            <a:r>
              <a:rPr sz="1800" b="1" spc="-50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11F1F"/>
                </a:solidFill>
                <a:latin typeface="Arial"/>
                <a:cs typeface="Arial"/>
              </a:rPr>
              <a:t>TMB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420"/>
              </a:spcBef>
            </a:pP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Remuneració</a:t>
            </a:r>
            <a:r>
              <a:rPr sz="1000" spc="-6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bruta</a:t>
            </a:r>
            <a:r>
              <a:rPr sz="1000" spc="-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a</a:t>
            </a:r>
            <a:r>
              <a:rPr sz="1000" spc="-3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percebre</a:t>
            </a:r>
            <a:r>
              <a:rPr sz="1000" spc="-5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per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l’assistència</a:t>
            </a:r>
            <a:r>
              <a:rPr sz="1000" spc="-4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a</a:t>
            </a:r>
            <a:r>
              <a:rPr sz="1000" spc="-3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les</a:t>
            </a:r>
            <a:r>
              <a:rPr sz="1000" spc="-2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sessions</a:t>
            </a:r>
            <a:r>
              <a:rPr sz="1000" spc="-5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dels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Consells</a:t>
            </a:r>
            <a:r>
              <a:rPr sz="1000" spc="-2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d’Administració</a:t>
            </a:r>
            <a:r>
              <a:rPr sz="1000" spc="-7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de </a:t>
            </a:r>
            <a:r>
              <a:rPr sz="1000" spc="-26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Transports</a:t>
            </a:r>
            <a:r>
              <a:rPr sz="1000" spc="-7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de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Barcelona,</a:t>
            </a:r>
            <a:r>
              <a:rPr sz="1000" spc="-6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S.A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5" dirty="0">
                <a:solidFill>
                  <a:srgbClr val="211F1F"/>
                </a:solidFill>
                <a:latin typeface="Arial MT"/>
                <a:cs typeface="Arial MT"/>
              </a:rPr>
              <a:t>i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Ferrocarril</a:t>
            </a:r>
            <a:r>
              <a:rPr sz="1000" spc="-5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Metropolità</a:t>
            </a:r>
            <a:r>
              <a:rPr sz="1000" spc="-3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0" dirty="0">
                <a:solidFill>
                  <a:srgbClr val="211F1F"/>
                </a:solidFill>
                <a:latin typeface="Arial MT"/>
                <a:cs typeface="Arial MT"/>
              </a:rPr>
              <a:t>de</a:t>
            </a:r>
            <a:r>
              <a:rPr sz="1000" spc="-40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20" dirty="0">
                <a:solidFill>
                  <a:srgbClr val="211F1F"/>
                </a:solidFill>
                <a:latin typeface="Arial MT"/>
                <a:cs typeface="Arial MT"/>
              </a:rPr>
              <a:t>Barcelona,</a:t>
            </a:r>
            <a:r>
              <a:rPr sz="1000" spc="-65" dirty="0">
                <a:solidFill>
                  <a:srgbClr val="211F1F"/>
                </a:solidFill>
                <a:latin typeface="Arial MT"/>
                <a:cs typeface="Arial MT"/>
              </a:rPr>
              <a:t> </a:t>
            </a:r>
            <a:r>
              <a:rPr sz="1000" spc="-15" dirty="0">
                <a:solidFill>
                  <a:srgbClr val="211F1F"/>
                </a:solidFill>
                <a:latin typeface="Arial MT"/>
                <a:cs typeface="Arial MT"/>
              </a:rPr>
              <a:t>S.A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15133" y="4785740"/>
            <a:ext cx="513270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Arial MT"/>
                <a:cs typeface="Arial MT"/>
              </a:rPr>
              <a:t>L'import</a:t>
            </a:r>
            <a:r>
              <a:rPr sz="800" spc="-5" dirty="0">
                <a:latin typeface="Arial MT"/>
                <a:cs typeface="Arial MT"/>
              </a:rPr>
              <a:t> màxim</a:t>
            </a:r>
            <a:r>
              <a:rPr sz="800" spc="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que</a:t>
            </a:r>
            <a:r>
              <a:rPr sz="800" spc="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cada</a:t>
            </a:r>
            <a:r>
              <a:rPr sz="800" spc="25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societat</a:t>
            </a:r>
            <a:r>
              <a:rPr sz="800" spc="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disposarà</a:t>
            </a:r>
            <a:r>
              <a:rPr sz="800" spc="1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pel</a:t>
            </a:r>
            <a:r>
              <a:rPr sz="800" spc="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concepte</a:t>
            </a:r>
            <a:r>
              <a:rPr sz="800" spc="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de</a:t>
            </a:r>
            <a:r>
              <a:rPr sz="800" spc="2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retribució</a:t>
            </a:r>
            <a:r>
              <a:rPr sz="80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dels</a:t>
            </a:r>
            <a:r>
              <a:rPr sz="800" spc="25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membres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del</a:t>
            </a:r>
            <a:r>
              <a:rPr sz="800" spc="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Consell</a:t>
            </a:r>
            <a:r>
              <a:rPr sz="800" spc="20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d'Administració </a:t>
            </a:r>
            <a:r>
              <a:rPr sz="800" spc="-21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per</a:t>
            </a:r>
            <a:r>
              <a:rPr sz="800" spc="10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assistència</a:t>
            </a:r>
            <a:r>
              <a:rPr sz="800" spc="-2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real</a:t>
            </a:r>
            <a:r>
              <a:rPr sz="800" spc="5" dirty="0">
                <a:latin typeface="Arial MT"/>
                <a:cs typeface="Arial MT"/>
              </a:rPr>
              <a:t> </a:t>
            </a:r>
            <a:r>
              <a:rPr sz="800" dirty="0">
                <a:latin typeface="Arial MT"/>
                <a:cs typeface="Arial MT"/>
              </a:rPr>
              <a:t>i </a:t>
            </a:r>
            <a:r>
              <a:rPr sz="800" spc="-5" dirty="0">
                <a:latin typeface="Arial MT"/>
                <a:cs typeface="Arial MT"/>
              </a:rPr>
              <a:t>efectiva</a:t>
            </a:r>
            <a:r>
              <a:rPr sz="80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durant</a:t>
            </a:r>
            <a:r>
              <a:rPr sz="800" spc="3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cada</a:t>
            </a:r>
            <a:r>
              <a:rPr sz="80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exercici</a:t>
            </a:r>
            <a:r>
              <a:rPr sz="800" spc="1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és</a:t>
            </a:r>
            <a:r>
              <a:rPr sz="800" spc="1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de</a:t>
            </a:r>
            <a:r>
              <a:rPr sz="800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70.000,00</a:t>
            </a:r>
            <a:r>
              <a:rPr sz="800" spc="35" dirty="0">
                <a:latin typeface="Arial MT"/>
                <a:cs typeface="Arial MT"/>
              </a:rPr>
              <a:t> </a:t>
            </a:r>
            <a:r>
              <a:rPr sz="800" spc="-5" dirty="0">
                <a:latin typeface="Arial MT"/>
                <a:cs typeface="Arial MT"/>
              </a:rPr>
              <a:t>euros.</a:t>
            </a:r>
            <a:endParaRPr sz="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066781" y="475233"/>
            <a:ext cx="18478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dirty="0">
                <a:solidFill>
                  <a:srgbClr val="211F1F"/>
                </a:solidFill>
                <a:latin typeface="Arial"/>
                <a:cs typeface="Arial"/>
              </a:rPr>
              <a:t>5</a:t>
            </a:r>
            <a:endParaRPr sz="22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0493" y="514603"/>
            <a:ext cx="4819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Dades </a:t>
            </a:r>
            <a:r>
              <a:rPr sz="900" b="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salar</a:t>
            </a:r>
            <a:r>
              <a:rPr sz="900" b="1" spc="-2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900" b="1" spc="-10" dirty="0">
                <a:solidFill>
                  <a:srgbClr val="211F1F"/>
                </a:solidFill>
                <a:latin typeface="Arial"/>
                <a:cs typeface="Arial"/>
              </a:rPr>
              <a:t>l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105032"/>
              </p:ext>
            </p:extLst>
          </p:nvPr>
        </p:nvGraphicFramePr>
        <p:xfrm>
          <a:off x="2298700" y="3104812"/>
          <a:ext cx="3657600" cy="1293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4675">
                <a:tc>
                  <a:txBody>
                    <a:bodyPr/>
                    <a:lstStyle/>
                    <a:p>
                      <a:pPr marL="9525">
                        <a:lnSpc>
                          <a:spcPts val="1100"/>
                        </a:lnSpc>
                      </a:pPr>
                      <a:r>
                        <a:rPr sz="1000" b="1" spc="-15" dirty="0">
                          <a:latin typeface="Arial"/>
                          <a:cs typeface="Arial"/>
                        </a:rPr>
                        <a:t>Any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202</a:t>
                      </a:r>
                      <a:r>
                        <a:rPr lang="es-ES" sz="1000" b="1" spc="-5" dirty="0">
                          <a:latin typeface="Arial"/>
                          <a:cs typeface="Arial"/>
                        </a:rPr>
                        <a:t>1 i 2022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056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Import</a:t>
                      </a:r>
                      <a:r>
                        <a:rPr sz="1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sessió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societat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06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Import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015">
                <a:tc>
                  <a:txBody>
                    <a:bodyPr/>
                    <a:lstStyle/>
                    <a:p>
                      <a:pPr marL="46672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000" spc="-5" dirty="0">
                          <a:latin typeface="Arial MT"/>
                          <a:cs typeface="Arial MT"/>
                        </a:rPr>
                        <a:t>Presidència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269875" algn="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901,52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985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5">
                <a:tc>
                  <a:txBody>
                    <a:bodyPr/>
                    <a:lstStyle/>
                    <a:p>
                      <a:pPr marL="46672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Arial MT"/>
                          <a:cs typeface="Arial MT"/>
                        </a:rPr>
                        <a:t>Vicepresidència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R="269875" algn="r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751,27</a:t>
                      </a:r>
                      <a:endParaRPr sz="1000">
                        <a:latin typeface="Arial MT"/>
                        <a:cs typeface="Arial MT"/>
                      </a:endParaRPr>
                    </a:p>
                  </a:txBody>
                  <a:tcPr marL="0" marR="0" marT="609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675">
                <a:tc>
                  <a:txBody>
                    <a:bodyPr/>
                    <a:lstStyle/>
                    <a:p>
                      <a:pPr marL="466725">
                        <a:lnSpc>
                          <a:spcPts val="1110"/>
                        </a:lnSpc>
                        <a:spcBef>
                          <a:spcPts val="480"/>
                        </a:spcBef>
                      </a:pPr>
                      <a:r>
                        <a:rPr sz="1000" spc="-5" dirty="0">
                          <a:latin typeface="Arial MT"/>
                          <a:cs typeface="Arial MT"/>
                        </a:rPr>
                        <a:t>Consellers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60960" marB="0"/>
                </a:tc>
                <a:tc>
                  <a:txBody>
                    <a:bodyPr/>
                    <a:lstStyle/>
                    <a:p>
                      <a:pPr marR="269875" algn="r">
                        <a:lnSpc>
                          <a:spcPts val="1110"/>
                        </a:lnSpc>
                        <a:spcBef>
                          <a:spcPts val="480"/>
                        </a:spcBef>
                      </a:pPr>
                      <a:r>
                        <a:rPr sz="1000" spc="-10" dirty="0">
                          <a:latin typeface="Arial MT"/>
                          <a:cs typeface="Arial MT"/>
                        </a:rPr>
                        <a:t>601,27</a:t>
                      </a:r>
                      <a:endParaRPr sz="1000" dirty="0">
                        <a:latin typeface="Arial MT"/>
                        <a:cs typeface="Arial MT"/>
                      </a:endParaRPr>
                    </a:p>
                  </a:txBody>
                  <a:tcPr marL="0" marR="0" marT="6096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15133" y="1866645"/>
            <a:ext cx="2553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Indemnitzacions</a:t>
            </a:r>
            <a:r>
              <a:rPr sz="1800" b="1" spc="-8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1800" b="1" spc="-35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11F1F"/>
                </a:solidFill>
                <a:latin typeface="Arial"/>
                <a:cs typeface="Arial"/>
              </a:rPr>
              <a:t>TMB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66781" y="475233"/>
            <a:ext cx="18478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b="1" dirty="0">
                <a:solidFill>
                  <a:srgbClr val="211F1F"/>
                </a:solidFill>
                <a:latin typeface="Arial"/>
                <a:cs typeface="Arial"/>
              </a:rPr>
              <a:t>6</a:t>
            </a:r>
            <a:endParaRPr sz="22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0493" y="514603"/>
            <a:ext cx="48196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Dades </a:t>
            </a:r>
            <a:r>
              <a:rPr sz="900" b="1" dirty="0">
                <a:solidFill>
                  <a:srgbClr val="211F1F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salar</a:t>
            </a:r>
            <a:r>
              <a:rPr sz="900" b="1" spc="-20" dirty="0">
                <a:solidFill>
                  <a:srgbClr val="211F1F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a</a:t>
            </a:r>
            <a:r>
              <a:rPr sz="900" b="1" spc="-10" dirty="0">
                <a:solidFill>
                  <a:srgbClr val="211F1F"/>
                </a:solidFill>
                <a:latin typeface="Arial"/>
                <a:cs typeface="Arial"/>
              </a:rPr>
              <a:t>l</a:t>
            </a:r>
            <a:r>
              <a:rPr sz="900" b="1" spc="-5" dirty="0">
                <a:solidFill>
                  <a:srgbClr val="211F1F"/>
                </a:solidFill>
                <a:latin typeface="Arial"/>
                <a:cs typeface="Arial"/>
              </a:rPr>
              <a:t>s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288BD1D-A177-4F38-9ACB-C3F35BAE1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240830"/>
              </p:ext>
            </p:extLst>
          </p:nvPr>
        </p:nvGraphicFramePr>
        <p:xfrm>
          <a:off x="1689100" y="3276600"/>
          <a:ext cx="6578600" cy="1022350"/>
        </p:xfrm>
        <a:graphic>
          <a:graphicData uri="http://schemas.openxmlformats.org/drawingml/2006/table">
            <a:tbl>
              <a:tblPr/>
              <a:tblGrid>
                <a:gridCol w="2633985">
                  <a:extLst>
                    <a:ext uri="{9D8B030D-6E8A-4147-A177-3AD203B41FA5}">
                      <a16:colId xmlns:a16="http://schemas.microsoft.com/office/drawing/2014/main" val="2883099193"/>
                    </a:ext>
                  </a:extLst>
                </a:gridCol>
                <a:gridCol w="788923">
                  <a:extLst>
                    <a:ext uri="{9D8B030D-6E8A-4147-A177-3AD203B41FA5}">
                      <a16:colId xmlns:a16="http://schemas.microsoft.com/office/drawing/2014/main" val="3629820845"/>
                    </a:ext>
                  </a:extLst>
                </a:gridCol>
                <a:gridCol w="788923">
                  <a:extLst>
                    <a:ext uri="{9D8B030D-6E8A-4147-A177-3AD203B41FA5}">
                      <a16:colId xmlns:a16="http://schemas.microsoft.com/office/drawing/2014/main" val="4267556774"/>
                    </a:ext>
                  </a:extLst>
                </a:gridCol>
                <a:gridCol w="788923">
                  <a:extLst>
                    <a:ext uri="{9D8B030D-6E8A-4147-A177-3AD203B41FA5}">
                      <a16:colId xmlns:a16="http://schemas.microsoft.com/office/drawing/2014/main" val="4248343128"/>
                    </a:ext>
                  </a:extLst>
                </a:gridCol>
                <a:gridCol w="788923">
                  <a:extLst>
                    <a:ext uri="{9D8B030D-6E8A-4147-A177-3AD203B41FA5}">
                      <a16:colId xmlns:a16="http://schemas.microsoft.com/office/drawing/2014/main" val="1689273985"/>
                    </a:ext>
                  </a:extLst>
                </a:gridCol>
                <a:gridCol w="788923">
                  <a:extLst>
                    <a:ext uri="{9D8B030D-6E8A-4147-A177-3AD203B41FA5}">
                      <a16:colId xmlns:a16="http://schemas.microsoft.com/office/drawing/2014/main" val="411334436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SOCIETAT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4748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45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Ferrocarril Metropolità de Barcelona SA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65.760,40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448.434,24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304.014,57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237.747,41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155.068,12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991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8346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Transports de Barcelona SA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270.004,21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125.649,78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76.836,73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380.103,10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262.596,60</a:t>
                      </a:r>
                    </a:p>
                  </a:txBody>
                  <a:tcPr marL="6350" marR="6350" marT="63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698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E6DAB9DB60FA46B02A7C5B41F0D949" ma:contentTypeVersion="13" ma:contentTypeDescription="Crear nuevo documento." ma:contentTypeScope="" ma:versionID="dbd98a9971635d92f46f246a6b6f8c88">
  <xsd:schema xmlns:xsd="http://www.w3.org/2001/XMLSchema" xmlns:xs="http://www.w3.org/2001/XMLSchema" xmlns:p="http://schemas.microsoft.com/office/2006/metadata/properties" xmlns:ns2="74a268e1-ae41-4d0c-beed-6c6072c5f270" xmlns:ns3="b7bc0a4c-3e81-4d71-b2fe-a0436d73e1a3" targetNamespace="http://schemas.microsoft.com/office/2006/metadata/properties" ma:root="true" ma:fieldsID="51b10a9e99c217a6de9576eb2cd2cc12" ns2:_="" ns3:_="">
    <xsd:import namespace="74a268e1-ae41-4d0c-beed-6c6072c5f270"/>
    <xsd:import namespace="b7bc0a4c-3e81-4d71-b2fe-a0436d73e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268e1-ae41-4d0c-beed-6c6072c5f2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c0a4c-3e81-4d71-b2fe-a0436d73e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FC7D16-EA39-44FD-9C89-8BD071C81FC5}">
  <ds:schemaRefs>
    <ds:schemaRef ds:uri="http://purl.org/dc/terms/"/>
    <ds:schemaRef ds:uri="74a268e1-ae41-4d0c-beed-6c6072c5f270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7bc0a4c-3e81-4d71-b2fe-a0436d73e1a3"/>
  </ds:schemaRefs>
</ds:datastoreItem>
</file>

<file path=customXml/itemProps2.xml><?xml version="1.0" encoding="utf-8"?>
<ds:datastoreItem xmlns:ds="http://schemas.openxmlformats.org/officeDocument/2006/customXml" ds:itemID="{C9870945-ED0F-4F18-96A0-B1DDD9F5D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a268e1-ae41-4d0c-beed-6c6072c5f270"/>
    <ds:schemaRef ds:uri="b7bc0a4c-3e81-4d71-b2fe-a0436d73e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601686A-5366-460E-B018-C84ED1E999E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482</Words>
  <Application>Microsoft Office PowerPoint</Application>
  <PresentationFormat>Personalizado</PresentationFormat>
  <Paragraphs>103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MT</vt:lpstr>
      <vt:lpstr>Calibri</vt:lpstr>
      <vt:lpstr>Times New Roman</vt:lpstr>
      <vt:lpstr>Office Theme</vt:lpstr>
      <vt:lpstr>Dades  salarials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Dades salarials</dc:title>
  <dc:creator>Digon Martinez, Alejandro Israel</dc:creator>
  <cp:lastModifiedBy>Espada Segura, Alex</cp:lastModifiedBy>
  <cp:revision>21</cp:revision>
  <dcterms:created xsi:type="dcterms:W3CDTF">2021-07-30T12:17:20Z</dcterms:created>
  <dcterms:modified xsi:type="dcterms:W3CDTF">2022-11-24T12:48:10Z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2021-07-30T00:00:00Z</vt:filetime>
  </property>
  <property fmtid="{D5CDD505-2E9C-101B-9397-08002B2CF9AE}" pid="5" name="ContentTypeId">
    <vt:lpwstr>0x0101007EE6DAB9DB60FA46B02A7C5B41F0D949</vt:lpwstr>
  </property>
</Properties>
</file>